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9" r:id="rId2"/>
    <p:sldId id="281" r:id="rId3"/>
    <p:sldId id="285" r:id="rId4"/>
    <p:sldId id="283" r:id="rId5"/>
    <p:sldId id="280" r:id="rId6"/>
    <p:sldId id="287" r:id="rId7"/>
    <p:sldId id="282" r:id="rId8"/>
    <p:sldId id="288" r:id="rId9"/>
    <p:sldId id="289" r:id="rId1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8E2"/>
          </a:solidFill>
        </a:fill>
      </a:tcStyle>
    </a:wholeTbl>
    <a:band2H>
      <a:tcTxStyle/>
      <a:tcStyle>
        <a:tcBdr/>
        <a:fill>
          <a:solidFill>
            <a:srgbClr val="EAECF1"/>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DE"/>
          </a:solidFill>
        </a:fill>
      </a:tcStyle>
    </a:wholeTbl>
    <a:band2H>
      <a:tcTxStyle/>
      <a:tcStyle>
        <a:tcBdr/>
        <a:fill>
          <a:solidFill>
            <a:srgbClr val="E7EBE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0D7"/>
          </a:solidFill>
        </a:fill>
      </a:tcStyle>
    </a:wholeTbl>
    <a:band2H>
      <a:tcTxStyle/>
      <a:tcStyle>
        <a:tcBdr/>
        <a:fill>
          <a:solidFill>
            <a:srgbClr val="E7E9EC"/>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9853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07218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6885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66721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Grey text">
    <p:spTree>
      <p:nvGrpSpPr>
        <p:cNvPr id="1" name=""/>
        <p:cNvGrpSpPr/>
        <p:nvPr/>
      </p:nvGrpSpPr>
      <p:grpSpPr>
        <a:xfrm>
          <a:off x="0" y="0"/>
          <a:ext cx="0" cy="0"/>
          <a:chOff x="0" y="0"/>
          <a:chExt cx="0" cy="0"/>
        </a:xfrm>
      </p:grpSpPr>
      <p:sp>
        <p:nvSpPr>
          <p:cNvPr id="29" name="Title Text"/>
          <p:cNvSpPr txBox="1">
            <a:spLocks noGrp="1"/>
          </p:cNvSpPr>
          <p:nvPr>
            <p:ph type="title"/>
          </p:nvPr>
        </p:nvSpPr>
        <p:spPr>
          <a:xfrm>
            <a:off x="685799" y="1763759"/>
            <a:ext cx="7772401" cy="1470026"/>
          </a:xfrm>
          <a:prstGeom prst="rect">
            <a:avLst/>
          </a:prstGeom>
        </p:spPr>
        <p:txBody>
          <a:bodyPr/>
          <a:lstStyle/>
          <a:p>
            <a:r>
              <a:t>Title Text</a:t>
            </a:r>
          </a:p>
        </p:txBody>
      </p:sp>
      <p:sp>
        <p:nvSpPr>
          <p:cNvPr id="30" name="Body Level One…"/>
          <p:cNvSpPr txBox="1">
            <a:spLocks noGrp="1"/>
          </p:cNvSpPr>
          <p:nvPr>
            <p:ph type="body" sz="quarter" idx="1"/>
          </p:nvPr>
        </p:nvSpPr>
        <p:spPr>
          <a:xfrm>
            <a:off x="964194" y="3709657"/>
            <a:ext cx="6400801" cy="1752601"/>
          </a:xfrm>
          <a:prstGeom prst="rect">
            <a:avLst/>
          </a:prstGeom>
        </p:spPr>
        <p:txBody>
          <a:bodyPr/>
          <a:lstStyle>
            <a:lvl1pPr marL="0" indent="0" algn="ctr">
              <a:buSzTx/>
              <a:buFontTx/>
              <a:buNone/>
              <a:defRPr>
                <a:solidFill>
                  <a:schemeClr val="accent1"/>
                </a:solidFill>
              </a:defRPr>
            </a:lvl1pPr>
            <a:lvl2pPr marL="0" indent="457200" algn="ctr">
              <a:buSzTx/>
              <a:buFontTx/>
              <a:buNone/>
              <a:defRPr>
                <a:solidFill>
                  <a:schemeClr val="accent1"/>
                </a:solidFill>
              </a:defRPr>
            </a:lvl2pPr>
            <a:lvl3pPr marL="0" indent="914400" algn="ctr">
              <a:buSzTx/>
              <a:buFontTx/>
              <a:buNone/>
              <a:defRPr>
                <a:solidFill>
                  <a:schemeClr val="accent1"/>
                </a:solidFill>
              </a:defRPr>
            </a:lvl3pPr>
            <a:lvl4pPr marL="0" indent="1371600" algn="ctr">
              <a:buSzTx/>
              <a:buFontTx/>
              <a:buNone/>
              <a:defRPr>
                <a:solidFill>
                  <a:schemeClr val="accent1"/>
                </a:solidFill>
              </a:defRPr>
            </a:lvl4pPr>
            <a:lvl5pPr marL="0" indent="1828800" algn="ctr">
              <a:buSzTx/>
              <a:buFontTx/>
              <a:buNone/>
              <a:defRPr>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1306733"/>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2632295"/>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842092" y="6356350"/>
            <a:ext cx="301909" cy="288824"/>
          </a:xfrm>
          <a:prstGeom prst="rect">
            <a:avLst/>
          </a:prstGeom>
          <a:ln w="12700">
            <a:miter lim="400000"/>
          </a:ln>
        </p:spPr>
        <p:txBody>
          <a:bodyPr wrap="none" lIns="45719" rIns="45719">
            <a:spAutoFit/>
          </a:bodyPr>
          <a:lstStyle>
            <a:lvl1pPr algn="r">
              <a:defRPr sz="1400">
                <a:solidFill>
                  <a:srgbClr val="063F93"/>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cookislands-data.sprep.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wp@sprep.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hyperlink" Target="https://environment.gov.ck/resource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ookislandsnews.com/?s=environm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5B22-062F-D875-2A3F-B27D9E8F8616}"/>
              </a:ext>
            </a:extLst>
          </p:cNvPr>
          <p:cNvSpPr>
            <a:spLocks noGrp="1"/>
          </p:cNvSpPr>
          <p:nvPr>
            <p:ph type="title"/>
          </p:nvPr>
        </p:nvSpPr>
        <p:spPr>
          <a:xfrm>
            <a:off x="457200" y="1927148"/>
            <a:ext cx="8229600" cy="1143001"/>
          </a:xfrm>
        </p:spPr>
        <p:txBody>
          <a:bodyPr>
            <a:normAutofit fontScale="90000"/>
          </a:bodyPr>
          <a:lstStyle/>
          <a:p>
            <a:r>
              <a:rPr lang="en-US" dirty="0"/>
              <a:t>Exercise 1 </a:t>
            </a:r>
            <a:br>
              <a:rPr lang="en-US" dirty="0"/>
            </a:br>
            <a:r>
              <a:rPr lang="en-US" dirty="0"/>
              <a:t> </a:t>
            </a:r>
            <a:r>
              <a:rPr lang="en-US" sz="4000" dirty="0"/>
              <a:t>Creating a dataset/uploading resources</a:t>
            </a:r>
            <a:br>
              <a:rPr lang="en-US" sz="4000" dirty="0"/>
            </a:br>
            <a:endParaRPr lang="en-AU" sz="4000" dirty="0"/>
          </a:p>
        </p:txBody>
      </p:sp>
      <p:pic>
        <p:nvPicPr>
          <p:cNvPr id="7" name="Picture 6" descr="A person with his arms crossed&#10;&#10;Description automatically generated with low confidence">
            <a:extLst>
              <a:ext uri="{FF2B5EF4-FFF2-40B4-BE49-F238E27FC236}">
                <a16:creationId xmlns:a16="http://schemas.microsoft.com/office/drawing/2014/main" id="{0C6D158F-3F5D-3AD5-43E1-16A5FBB9D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731" y="3787851"/>
            <a:ext cx="2896309" cy="2413590"/>
          </a:xfrm>
          <a:prstGeom prst="rect">
            <a:avLst/>
          </a:prstGeom>
        </p:spPr>
      </p:pic>
    </p:spTree>
    <p:extLst>
      <p:ext uri="{BB962C8B-B14F-4D97-AF65-F5344CB8AC3E}">
        <p14:creationId xmlns:p14="http://schemas.microsoft.com/office/powerpoint/2010/main" val="1900148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E7A6-99BF-CB58-D443-A55927BF9921}"/>
              </a:ext>
            </a:extLst>
          </p:cNvPr>
          <p:cNvSpPr>
            <a:spLocks noGrp="1"/>
          </p:cNvSpPr>
          <p:nvPr>
            <p:ph type="title"/>
          </p:nvPr>
        </p:nvSpPr>
        <p:spPr>
          <a:xfrm>
            <a:off x="685799" y="1338643"/>
            <a:ext cx="7772401" cy="626515"/>
          </a:xfrm>
        </p:spPr>
        <p:txBody>
          <a:bodyPr>
            <a:normAutofit fontScale="90000"/>
          </a:bodyPr>
          <a:lstStyle/>
          <a:p>
            <a:r>
              <a:rPr lang="en-US" dirty="0">
                <a:sym typeface="Wingdings" panose="05000000000000000000" pitchFamily="2" charset="2"/>
              </a:rPr>
              <a:t></a:t>
            </a:r>
            <a:endParaRPr lang="en-AU" dirty="0"/>
          </a:p>
        </p:txBody>
      </p:sp>
      <p:sp>
        <p:nvSpPr>
          <p:cNvPr id="3" name="Text Placeholder 2">
            <a:extLst>
              <a:ext uri="{FF2B5EF4-FFF2-40B4-BE49-F238E27FC236}">
                <a16:creationId xmlns:a16="http://schemas.microsoft.com/office/drawing/2014/main" id="{A26FF95C-0765-9E6E-B0D8-12A311D3A9DC}"/>
              </a:ext>
            </a:extLst>
          </p:cNvPr>
          <p:cNvSpPr>
            <a:spLocks noGrp="1"/>
          </p:cNvSpPr>
          <p:nvPr>
            <p:ph type="body" sz="quarter" idx="1"/>
          </p:nvPr>
        </p:nvSpPr>
        <p:spPr>
          <a:xfrm>
            <a:off x="569496" y="2165685"/>
            <a:ext cx="8422104" cy="3296574"/>
          </a:xfrm>
        </p:spPr>
        <p:txBody>
          <a:bodyPr>
            <a:normAutofit fontScale="92500" lnSpcReduction="10000"/>
          </a:bodyPr>
          <a:lstStyle/>
          <a:p>
            <a:pPr algn="l">
              <a:buFont typeface="Wingdings" panose="05000000000000000000" pitchFamily="2" charset="2"/>
              <a:buChar char="q"/>
            </a:pPr>
            <a:r>
              <a:rPr lang="en-US" sz="2000" dirty="0">
                <a:solidFill>
                  <a:schemeClr val="accent6"/>
                </a:solidFill>
              </a:rPr>
              <a:t>Please download the zip folder “Exercise 1 Data Upload”</a:t>
            </a:r>
          </a:p>
          <a:p>
            <a:pPr algn="l">
              <a:buFont typeface="Wingdings" panose="05000000000000000000" pitchFamily="2" charset="2"/>
              <a:buChar char="q"/>
            </a:pPr>
            <a:r>
              <a:rPr lang="en-US" sz="2000" dirty="0">
                <a:solidFill>
                  <a:schemeClr val="accent6"/>
                </a:solidFill>
              </a:rPr>
              <a:t>Choose any of the 5 files (Upload 1 – 5) from the folder to work with.</a:t>
            </a:r>
          </a:p>
          <a:p>
            <a:pPr algn="l">
              <a:buFont typeface="Wingdings" panose="05000000000000000000" pitchFamily="2" charset="2"/>
              <a:buChar char="q"/>
            </a:pPr>
            <a:r>
              <a:rPr lang="en-US" sz="2000" dirty="0">
                <a:solidFill>
                  <a:schemeClr val="accent6"/>
                </a:solidFill>
              </a:rPr>
              <a:t>Go to: </a:t>
            </a:r>
            <a:r>
              <a:rPr lang="en-US" sz="2000" dirty="0">
                <a:solidFill>
                  <a:schemeClr val="accent6"/>
                </a:solidFill>
                <a:hlinkClick r:id="rId2">
                  <a:extLst>
                    <a:ext uri="{A12FA001-AC4F-418D-AE19-62706E023703}">
                      <ahyp:hlinkClr xmlns:ahyp="http://schemas.microsoft.com/office/drawing/2018/hyperlinkcolor" val="tx"/>
                    </a:ext>
                  </a:extLst>
                </a:hlinkClick>
              </a:rPr>
              <a:t>https://cookislands-data.sprep.org/</a:t>
            </a:r>
            <a:endParaRPr lang="en-US" sz="2000" dirty="0">
              <a:solidFill>
                <a:schemeClr val="accent6"/>
              </a:solidFill>
            </a:endParaRPr>
          </a:p>
          <a:p>
            <a:pPr algn="l">
              <a:buFont typeface="Wingdings" panose="05000000000000000000" pitchFamily="2" charset="2"/>
              <a:buChar char="q"/>
            </a:pPr>
            <a:r>
              <a:rPr lang="en-US" sz="2000" dirty="0">
                <a:solidFill>
                  <a:schemeClr val="accent6"/>
                </a:solidFill>
              </a:rPr>
              <a:t>Click “Login” on top-right corner and enter your username password</a:t>
            </a:r>
          </a:p>
          <a:p>
            <a:pPr algn="l">
              <a:buFont typeface="Wingdings" panose="05000000000000000000" pitchFamily="2" charset="2"/>
              <a:buChar char="q"/>
            </a:pPr>
            <a:r>
              <a:rPr lang="en-US" sz="2000" dirty="0">
                <a:solidFill>
                  <a:schemeClr val="accent6"/>
                </a:solidFill>
              </a:rPr>
              <a:t>Top left corner, hover the mouse on “Datasets”</a:t>
            </a:r>
          </a:p>
          <a:p>
            <a:pPr algn="l">
              <a:buFont typeface="Wingdings" panose="05000000000000000000" pitchFamily="2" charset="2"/>
              <a:buChar char="q"/>
            </a:pPr>
            <a:r>
              <a:rPr lang="en-US" sz="2000" dirty="0">
                <a:solidFill>
                  <a:schemeClr val="accent6"/>
                </a:solidFill>
              </a:rPr>
              <a:t>Click on “Add Dataset” from the drop down</a:t>
            </a:r>
          </a:p>
          <a:p>
            <a:pPr algn="l">
              <a:buFont typeface="Wingdings" panose="05000000000000000000" pitchFamily="2" charset="2"/>
              <a:buChar char="q"/>
            </a:pPr>
            <a:endParaRPr lang="en-US" sz="2000" dirty="0">
              <a:solidFill>
                <a:schemeClr val="accent6"/>
              </a:solidFill>
            </a:endParaRPr>
          </a:p>
          <a:p>
            <a:pPr>
              <a:buFont typeface="Wingdings" panose="05000000000000000000" pitchFamily="2" charset="2"/>
              <a:buChar char="v"/>
            </a:pPr>
            <a:r>
              <a:rPr lang="en-US" sz="2100" dirty="0">
                <a:solidFill>
                  <a:schemeClr val="accent6"/>
                </a:solidFill>
              </a:rPr>
              <a:t>Just for this exercise, add your initials at the end of your file/dataset title. </a:t>
            </a:r>
          </a:p>
          <a:p>
            <a:pPr marL="0" indent="0">
              <a:buNone/>
            </a:pPr>
            <a:r>
              <a:rPr lang="en-US" sz="1700" i="1" dirty="0">
                <a:solidFill>
                  <a:schemeClr val="accent6"/>
                </a:solidFill>
              </a:rPr>
              <a:t>(note : for practical purpose only and will delete </a:t>
            </a:r>
            <a:r>
              <a:rPr lang="en-US" sz="1700" i="1" dirty="0" err="1">
                <a:solidFill>
                  <a:schemeClr val="accent6"/>
                </a:solidFill>
              </a:rPr>
              <a:t>later.See</a:t>
            </a:r>
            <a:r>
              <a:rPr lang="en-US" sz="1700" i="1" dirty="0">
                <a:solidFill>
                  <a:schemeClr val="accent6"/>
                </a:solidFill>
              </a:rPr>
              <a:t> instruction below</a:t>
            </a:r>
          </a:p>
          <a:p>
            <a:pPr algn="l"/>
            <a:endParaRPr lang="en-US" sz="2000" dirty="0">
              <a:solidFill>
                <a:schemeClr val="accent6"/>
              </a:solidFill>
            </a:endParaRPr>
          </a:p>
          <a:p>
            <a:pPr algn="l">
              <a:buFont typeface="Wingdings" panose="05000000000000000000" pitchFamily="2" charset="2"/>
              <a:buChar char="q"/>
            </a:pPr>
            <a:endParaRPr lang="en-US" sz="2000" dirty="0">
              <a:solidFill>
                <a:schemeClr val="accent6"/>
              </a:solidFill>
            </a:endParaRPr>
          </a:p>
          <a:p>
            <a:endParaRPr lang="en-AU" dirty="0"/>
          </a:p>
        </p:txBody>
      </p:sp>
    </p:spTree>
    <p:extLst>
      <p:ext uri="{BB962C8B-B14F-4D97-AF65-F5344CB8AC3E}">
        <p14:creationId xmlns:p14="http://schemas.microsoft.com/office/powerpoint/2010/main" val="28970950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61C48-3A1A-7D21-1A4A-E528F841D1B9}"/>
              </a:ext>
            </a:extLst>
          </p:cNvPr>
          <p:cNvSpPr>
            <a:spLocks noGrp="1"/>
          </p:cNvSpPr>
          <p:nvPr>
            <p:ph type="body" idx="1"/>
          </p:nvPr>
        </p:nvSpPr>
        <p:spPr>
          <a:xfrm>
            <a:off x="457200" y="1395663"/>
            <a:ext cx="8229600" cy="5342021"/>
          </a:xfrm>
        </p:spPr>
        <p:txBody>
          <a:bodyPr>
            <a:normAutofit/>
          </a:bodyPr>
          <a:lstStyle/>
          <a:p>
            <a:pPr marL="0" indent="0" algn="ctr">
              <a:buNone/>
            </a:pPr>
            <a:r>
              <a:rPr lang="en-US" sz="1800" u="sng" dirty="0">
                <a:highlight>
                  <a:srgbClr val="FFFF00"/>
                </a:highlight>
              </a:rPr>
              <a:t>Upload 1 (populate the fields with the following info) </a:t>
            </a:r>
          </a:p>
          <a:p>
            <a:pPr>
              <a:buFont typeface="+mj-lt"/>
              <a:buAutoNum type="arabicPeriod"/>
            </a:pPr>
            <a:r>
              <a:rPr lang="en-US" sz="1800" dirty="0">
                <a:solidFill>
                  <a:schemeClr val="tx1"/>
                </a:solidFill>
              </a:rPr>
              <a:t>Title</a:t>
            </a:r>
            <a:r>
              <a:rPr lang="en-US" sz="1800" dirty="0"/>
              <a:t> :  </a:t>
            </a:r>
            <a:r>
              <a:rPr lang="en-US" sz="1600" dirty="0"/>
              <a:t>“Asbestos Management Brief for Cook Islands_</a:t>
            </a:r>
            <a:r>
              <a:rPr lang="en-US" sz="1600" dirty="0">
                <a:highlight>
                  <a:srgbClr val="00FFFF"/>
                </a:highlight>
              </a:rPr>
              <a:t>Your name Initials</a:t>
            </a:r>
            <a:r>
              <a:rPr lang="en-US" sz="1600" dirty="0"/>
              <a:t>” </a:t>
            </a:r>
          </a:p>
          <a:p>
            <a:pPr>
              <a:buFont typeface="+mj-lt"/>
              <a:buAutoNum type="arabicPeriod"/>
            </a:pPr>
            <a:r>
              <a:rPr lang="en-US" sz="1800" dirty="0">
                <a:solidFill>
                  <a:schemeClr val="tx1"/>
                </a:solidFill>
              </a:rPr>
              <a:t>Description</a:t>
            </a:r>
            <a:r>
              <a:rPr lang="en-US" sz="1800" dirty="0"/>
              <a:t> : </a:t>
            </a:r>
            <a:r>
              <a:rPr lang="en-US" sz="1600" dirty="0"/>
              <a:t>“There are various forms of asbestos and asbestos containing material. The predominant form present in the region is chrysotile (white) asbestos, with amosite (brown) and crocidolite (blue) found to occur occasionally. This asbestos management brief is for Cook Islands, under the </a:t>
            </a:r>
            <a:r>
              <a:rPr lang="en-US" sz="1600" dirty="0" err="1"/>
              <a:t>PacWastePlus</a:t>
            </a:r>
            <a:r>
              <a:rPr lang="en-US" sz="1600" dirty="0"/>
              <a:t> project”</a:t>
            </a:r>
          </a:p>
          <a:p>
            <a:pPr>
              <a:buFont typeface="+mj-lt"/>
              <a:buAutoNum type="arabicPeriod"/>
            </a:pPr>
            <a:r>
              <a:rPr lang="en-US" sz="1800" dirty="0">
                <a:solidFill>
                  <a:schemeClr val="tx1"/>
                </a:solidFill>
              </a:rPr>
              <a:t>Source </a:t>
            </a:r>
            <a:r>
              <a:rPr lang="en-US" sz="1800" dirty="0"/>
              <a:t>: </a:t>
            </a:r>
            <a:r>
              <a:rPr lang="en-US" sz="1600" dirty="0"/>
              <a:t>pacwasteplus.org</a:t>
            </a:r>
          </a:p>
          <a:p>
            <a:pPr>
              <a:buFont typeface="+mj-lt"/>
              <a:buAutoNum type="arabicPeriod"/>
            </a:pPr>
            <a:r>
              <a:rPr lang="en-US" sz="1800" dirty="0">
                <a:solidFill>
                  <a:schemeClr val="tx1"/>
                </a:solidFill>
              </a:rPr>
              <a:t>Groups</a:t>
            </a:r>
            <a:r>
              <a:rPr lang="en-US" sz="1800" dirty="0"/>
              <a:t> : National Environment Service</a:t>
            </a:r>
          </a:p>
          <a:p>
            <a:pPr>
              <a:buFont typeface="+mj-lt"/>
              <a:buAutoNum type="arabicPeriod"/>
            </a:pPr>
            <a:r>
              <a:rPr lang="en-US" sz="1800" dirty="0">
                <a:solidFill>
                  <a:schemeClr val="tx1"/>
                </a:solidFill>
              </a:rPr>
              <a:t>Tags</a:t>
            </a:r>
            <a:r>
              <a:rPr lang="en-US" sz="1800" dirty="0"/>
              <a:t> : asbestos, waste, 2022, waste management</a:t>
            </a:r>
          </a:p>
          <a:p>
            <a:pPr>
              <a:buFont typeface="+mj-lt"/>
              <a:buAutoNum type="arabicPeriod"/>
            </a:pPr>
            <a:r>
              <a:rPr lang="en-US" sz="1800" dirty="0">
                <a:solidFill>
                  <a:schemeClr val="tx1"/>
                </a:solidFill>
              </a:rPr>
              <a:t>Topics</a:t>
            </a:r>
            <a:r>
              <a:rPr lang="en-US" sz="1800" dirty="0"/>
              <a:t> : from the drop down, menu select Built Environment</a:t>
            </a:r>
          </a:p>
          <a:p>
            <a:pPr>
              <a:buFont typeface="+mj-lt"/>
              <a:buAutoNum type="arabicPeriod"/>
            </a:pPr>
            <a:r>
              <a:rPr lang="en-US" sz="1800" dirty="0">
                <a:solidFill>
                  <a:schemeClr val="tx1"/>
                </a:solidFill>
              </a:rPr>
              <a:t>Contact Name </a:t>
            </a:r>
            <a:r>
              <a:rPr lang="en-US" sz="1800" dirty="0"/>
              <a:t>: </a:t>
            </a:r>
            <a:r>
              <a:rPr lang="en-US" sz="1800" dirty="0" err="1"/>
              <a:t>PacWastePlus</a:t>
            </a:r>
            <a:r>
              <a:rPr lang="en-US" sz="1800" dirty="0"/>
              <a:t> Project </a:t>
            </a:r>
          </a:p>
          <a:p>
            <a:pPr>
              <a:buFont typeface="+mj-lt"/>
              <a:buAutoNum type="arabicPeriod"/>
            </a:pPr>
            <a:r>
              <a:rPr lang="en-US" sz="1800" dirty="0">
                <a:solidFill>
                  <a:schemeClr val="tx1"/>
                </a:solidFill>
              </a:rPr>
              <a:t>Contact email</a:t>
            </a:r>
            <a:r>
              <a:rPr lang="en-US" sz="1800" dirty="0"/>
              <a:t> : </a:t>
            </a:r>
            <a:r>
              <a:rPr lang="en-US" sz="1800" dirty="0">
                <a:hlinkClick r:id="rId3"/>
              </a:rPr>
              <a:t>pwp@sprep.org</a:t>
            </a:r>
            <a:endParaRPr lang="en-US" sz="1800" dirty="0"/>
          </a:p>
          <a:p>
            <a:pPr>
              <a:buFont typeface="+mj-lt"/>
              <a:buAutoNum type="arabicPeriod"/>
            </a:pPr>
            <a:r>
              <a:rPr lang="en-US" sz="1800" dirty="0">
                <a:solidFill>
                  <a:schemeClr val="tx1"/>
                </a:solidFill>
              </a:rPr>
              <a:t>Relevant countries</a:t>
            </a:r>
            <a:r>
              <a:rPr lang="en-US" sz="1800" dirty="0"/>
              <a:t> : select “Cook Islands”</a:t>
            </a:r>
          </a:p>
          <a:p>
            <a:pPr>
              <a:buFont typeface="+mj-lt"/>
              <a:buAutoNum type="arabicPeriod"/>
            </a:pPr>
            <a:r>
              <a:rPr lang="en-US" sz="1800" dirty="0">
                <a:solidFill>
                  <a:schemeClr val="tx1"/>
                </a:solidFill>
              </a:rPr>
              <a:t>License options</a:t>
            </a:r>
            <a:r>
              <a:rPr lang="en-US" sz="1800" dirty="0"/>
              <a:t> : Select “Public”</a:t>
            </a:r>
          </a:p>
          <a:p>
            <a:pPr marL="0" indent="0">
              <a:buNone/>
            </a:pPr>
            <a:r>
              <a:rPr lang="en-US" sz="1800" dirty="0"/>
              <a:t>			</a:t>
            </a:r>
            <a:r>
              <a:rPr lang="en-US" sz="1800" dirty="0">
                <a:latin typeface="Arial Rounded MT Bold" panose="020F0704030504030204" pitchFamily="34" charset="0"/>
              </a:rPr>
              <a:t>Click “Next Add Data”</a:t>
            </a:r>
          </a:p>
          <a:p>
            <a:pPr marL="0" indent="0">
              <a:buNone/>
            </a:pPr>
            <a:endParaRPr lang="en-US" sz="1800" dirty="0"/>
          </a:p>
          <a:p>
            <a:pPr>
              <a:buAutoNum type="arabicPeriod"/>
            </a:pPr>
            <a:endParaRPr lang="en-US" sz="1800" dirty="0"/>
          </a:p>
          <a:p>
            <a:pPr marL="0" indent="0">
              <a:buNone/>
            </a:pPr>
            <a:endParaRPr lang="en-AU" dirty="0"/>
          </a:p>
        </p:txBody>
      </p:sp>
    </p:spTree>
    <p:extLst>
      <p:ext uri="{BB962C8B-B14F-4D97-AF65-F5344CB8AC3E}">
        <p14:creationId xmlns:p14="http://schemas.microsoft.com/office/powerpoint/2010/main" val="179430719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61C48-3A1A-7D21-1A4A-E528F841D1B9}"/>
              </a:ext>
            </a:extLst>
          </p:cNvPr>
          <p:cNvSpPr>
            <a:spLocks noGrp="1"/>
          </p:cNvSpPr>
          <p:nvPr>
            <p:ph type="body" idx="1"/>
          </p:nvPr>
        </p:nvSpPr>
        <p:spPr>
          <a:xfrm>
            <a:off x="457200" y="1459833"/>
            <a:ext cx="8229600" cy="5698426"/>
          </a:xfrm>
        </p:spPr>
        <p:txBody>
          <a:bodyPr/>
          <a:lstStyle/>
          <a:p>
            <a:pPr marL="0" indent="0">
              <a:buNone/>
            </a:pPr>
            <a:r>
              <a:rPr lang="en-AU" sz="1800" dirty="0">
                <a:latin typeface="Amasis MT Pro Black" panose="02040A04050005020304" pitchFamily="18" charset="0"/>
              </a:rPr>
              <a:t>You have successfully created a dataset/folder on the portal. Now, we are going to upload your resource into it</a:t>
            </a:r>
          </a:p>
          <a:p>
            <a:pPr marL="0" indent="0">
              <a:buNone/>
            </a:pPr>
            <a:endParaRPr lang="en-AU" sz="1800" dirty="0">
              <a:latin typeface="Amasis MT Pro Black" panose="02040A04050005020304" pitchFamily="18" charset="0"/>
            </a:endParaRPr>
          </a:p>
          <a:p>
            <a:pPr marL="0" indent="0">
              <a:buNone/>
            </a:pPr>
            <a:endParaRPr lang="en-US" sz="1800" dirty="0">
              <a:latin typeface="Amasis MT Pro Black" panose="02040A04050005020304" pitchFamily="18" charset="0"/>
            </a:endParaRPr>
          </a:p>
        </p:txBody>
      </p:sp>
      <p:pic>
        <p:nvPicPr>
          <p:cNvPr id="4" name="Picture 3" descr="A picture containing text, indoor&#10;&#10;Description automatically generated">
            <a:extLst>
              <a:ext uri="{FF2B5EF4-FFF2-40B4-BE49-F238E27FC236}">
                <a16:creationId xmlns:a16="http://schemas.microsoft.com/office/drawing/2014/main" id="{5411BBD2-9BF7-533D-5D8B-9E7EC71DF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580" y="2325049"/>
            <a:ext cx="2366210" cy="1330993"/>
          </a:xfrm>
          <a:prstGeom prst="rect">
            <a:avLst/>
          </a:prstGeom>
        </p:spPr>
      </p:pic>
      <p:sp>
        <p:nvSpPr>
          <p:cNvPr id="6" name="TextBox 5">
            <a:extLst>
              <a:ext uri="{FF2B5EF4-FFF2-40B4-BE49-F238E27FC236}">
                <a16:creationId xmlns:a16="http://schemas.microsoft.com/office/drawing/2014/main" id="{D25592C5-2FCC-856E-A96E-225980C144AD}"/>
              </a:ext>
            </a:extLst>
          </p:cNvPr>
          <p:cNvSpPr txBox="1"/>
          <p:nvPr/>
        </p:nvSpPr>
        <p:spPr>
          <a:xfrm>
            <a:off x="457200" y="3820527"/>
            <a:ext cx="8357936"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Tx/>
              <a:buAutoNum type="arabicPeriod"/>
              <a:tabLst/>
            </a:pPr>
            <a:r>
              <a:rPr lang="en-US" sz="1800" dirty="0">
                <a:solidFill>
                  <a:srgbClr val="063F93"/>
                </a:solidFill>
              </a:rPr>
              <a:t>Click Browse and select “Upload 1” document from its location in your computer</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US" sz="1800" dirty="0">
                <a:solidFill>
                  <a:schemeClr val="tx1"/>
                </a:solidFill>
              </a:rPr>
              <a:t>Title</a:t>
            </a:r>
            <a:r>
              <a:rPr lang="en-US" sz="1800" dirty="0">
                <a:solidFill>
                  <a:srgbClr val="063F93"/>
                </a:solidFill>
              </a:rPr>
              <a:t> : “Asbestos Management Brief for Cook Islands, 2022_</a:t>
            </a:r>
            <a:r>
              <a:rPr lang="en-US" sz="1800" dirty="0">
                <a:solidFill>
                  <a:srgbClr val="063F93"/>
                </a:solidFill>
                <a:highlight>
                  <a:srgbClr val="FFFF00"/>
                </a:highlight>
              </a:rPr>
              <a:t>name initial”</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US" sz="1800" dirty="0">
                <a:solidFill>
                  <a:schemeClr val="tx1"/>
                </a:solidFill>
              </a:rPr>
              <a:t>Description</a:t>
            </a:r>
            <a:r>
              <a:rPr lang="en-US" sz="1800" dirty="0">
                <a:solidFill>
                  <a:srgbClr val="063F93"/>
                </a:solidFill>
              </a:rPr>
              <a:t> : “This Asbestos Management brief was published in March 2022”</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US" sz="1800" dirty="0">
                <a:solidFill>
                  <a:schemeClr val="tx1"/>
                </a:solidFill>
              </a:rPr>
              <a:t>Resource format </a:t>
            </a:r>
            <a:r>
              <a:rPr lang="en-US" sz="1800" dirty="0">
                <a:solidFill>
                  <a:srgbClr val="063F93"/>
                </a:solidFill>
              </a:rPr>
              <a:t>: select “pdf”</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US" sz="1800" dirty="0">
                <a:solidFill>
                  <a:srgbClr val="063F93"/>
                </a:solidFill>
              </a:rPr>
              <a:t>Click “Save”</a:t>
            </a:r>
            <a:endParaRPr lang="en-AU" sz="1800" dirty="0">
              <a:solidFill>
                <a:srgbClr val="063F93"/>
              </a:solidFill>
            </a:endParaRPr>
          </a:p>
        </p:txBody>
      </p:sp>
      <p:pic>
        <p:nvPicPr>
          <p:cNvPr id="8" name="Picture 7" descr="A yellow smiley face&#10;&#10;Description automatically generated with medium confidence">
            <a:extLst>
              <a:ext uri="{FF2B5EF4-FFF2-40B4-BE49-F238E27FC236}">
                <a16:creationId xmlns:a16="http://schemas.microsoft.com/office/drawing/2014/main" id="{40752E9A-A3D2-DCB1-7FD7-7D1ACDED5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675" y="5405437"/>
            <a:ext cx="2870337" cy="1346032"/>
          </a:xfrm>
          <a:prstGeom prst="rect">
            <a:avLst/>
          </a:prstGeom>
        </p:spPr>
      </p:pic>
    </p:spTree>
    <p:extLst>
      <p:ext uri="{BB962C8B-B14F-4D97-AF65-F5344CB8AC3E}">
        <p14:creationId xmlns:p14="http://schemas.microsoft.com/office/powerpoint/2010/main" val="11418305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61C48-3A1A-7D21-1A4A-E528F841D1B9}"/>
              </a:ext>
            </a:extLst>
          </p:cNvPr>
          <p:cNvSpPr>
            <a:spLocks noGrp="1"/>
          </p:cNvSpPr>
          <p:nvPr>
            <p:ph type="body" idx="1"/>
          </p:nvPr>
        </p:nvSpPr>
        <p:spPr>
          <a:xfrm>
            <a:off x="457200" y="1395663"/>
            <a:ext cx="8229600" cy="5342021"/>
          </a:xfrm>
        </p:spPr>
        <p:txBody>
          <a:bodyPr>
            <a:normAutofit/>
          </a:bodyPr>
          <a:lstStyle/>
          <a:p>
            <a:pPr marL="0" indent="0" algn="ctr">
              <a:buNone/>
            </a:pPr>
            <a:r>
              <a:rPr lang="en-US" sz="1800" u="sng" dirty="0">
                <a:highlight>
                  <a:srgbClr val="FFFF00"/>
                </a:highlight>
              </a:rPr>
              <a:t>Upload 2 A,B,C,D (fill the fields with the following info)</a:t>
            </a:r>
          </a:p>
          <a:p>
            <a:pPr>
              <a:buFont typeface="+mj-lt"/>
              <a:buAutoNum type="arabicPeriod"/>
            </a:pPr>
            <a:r>
              <a:rPr lang="en-US" sz="1800" dirty="0">
                <a:solidFill>
                  <a:schemeClr val="tx1"/>
                </a:solidFill>
              </a:rPr>
              <a:t>Title</a:t>
            </a:r>
            <a:r>
              <a:rPr lang="en-US" sz="1800" dirty="0"/>
              <a:t> :  </a:t>
            </a:r>
            <a:r>
              <a:rPr lang="en-US" sz="1600" dirty="0"/>
              <a:t>“Nearshore Marine Assessments_ </a:t>
            </a:r>
            <a:r>
              <a:rPr lang="en-US" sz="1600" dirty="0">
                <a:highlight>
                  <a:srgbClr val="00FFFF"/>
                </a:highlight>
              </a:rPr>
              <a:t>Your name Initials</a:t>
            </a:r>
            <a:r>
              <a:rPr lang="en-US" sz="1600" dirty="0"/>
              <a:t>” </a:t>
            </a:r>
          </a:p>
          <a:p>
            <a:pPr>
              <a:buFont typeface="+mj-lt"/>
              <a:buAutoNum type="arabicPeriod"/>
            </a:pPr>
            <a:r>
              <a:rPr lang="en-US" sz="1800" dirty="0">
                <a:solidFill>
                  <a:schemeClr val="tx1"/>
                </a:solidFill>
              </a:rPr>
              <a:t>Description</a:t>
            </a:r>
            <a:r>
              <a:rPr lang="en-US" sz="1800" dirty="0"/>
              <a:t> : </a:t>
            </a:r>
            <a:r>
              <a:rPr lang="en-US" sz="1600" dirty="0"/>
              <a:t>“These publications are nearshore marine assessments conducted in different locations in Cook Islands under the Ridge to Reef Project and facilitated by the Ministry of Marine Resources. ”</a:t>
            </a:r>
          </a:p>
          <a:p>
            <a:pPr>
              <a:buFont typeface="+mj-lt"/>
              <a:buAutoNum type="arabicPeriod"/>
            </a:pPr>
            <a:r>
              <a:rPr lang="en-US" sz="1800" dirty="0">
                <a:solidFill>
                  <a:schemeClr val="tx1"/>
                </a:solidFill>
              </a:rPr>
              <a:t>Source </a:t>
            </a:r>
            <a:r>
              <a:rPr lang="en-US" sz="1800" dirty="0"/>
              <a:t>: </a:t>
            </a:r>
            <a:r>
              <a:rPr lang="en-US" sz="1600" dirty="0">
                <a:hlinkClick r:id="rId3"/>
              </a:rPr>
              <a:t>https://environment.gov.ck/resources/</a:t>
            </a:r>
            <a:endParaRPr lang="en-US" sz="1600" dirty="0"/>
          </a:p>
          <a:p>
            <a:pPr>
              <a:buFont typeface="+mj-lt"/>
              <a:buAutoNum type="arabicPeriod"/>
            </a:pPr>
            <a:r>
              <a:rPr lang="en-US" sz="1800" dirty="0">
                <a:solidFill>
                  <a:schemeClr val="tx1"/>
                </a:solidFill>
              </a:rPr>
              <a:t>Groups</a:t>
            </a:r>
            <a:r>
              <a:rPr lang="en-US" sz="1800" dirty="0"/>
              <a:t> : National Environment Service</a:t>
            </a:r>
          </a:p>
          <a:p>
            <a:pPr>
              <a:buFont typeface="+mj-lt"/>
              <a:buAutoNum type="arabicPeriod"/>
            </a:pPr>
            <a:r>
              <a:rPr lang="en-US" sz="1800" dirty="0">
                <a:solidFill>
                  <a:schemeClr val="tx1"/>
                </a:solidFill>
              </a:rPr>
              <a:t>Tags</a:t>
            </a:r>
            <a:r>
              <a:rPr lang="en-US" sz="1800" dirty="0"/>
              <a:t> : marine assessments, marine, ridge2reef</a:t>
            </a:r>
          </a:p>
          <a:p>
            <a:pPr>
              <a:buFont typeface="+mj-lt"/>
              <a:buAutoNum type="arabicPeriod"/>
            </a:pPr>
            <a:r>
              <a:rPr lang="en-US" sz="1800" dirty="0">
                <a:solidFill>
                  <a:schemeClr val="tx1"/>
                </a:solidFill>
              </a:rPr>
              <a:t>Topics</a:t>
            </a:r>
            <a:r>
              <a:rPr lang="en-US" sz="1800" dirty="0"/>
              <a:t> : from the drop down, menu select Coastal and Marine</a:t>
            </a:r>
          </a:p>
          <a:p>
            <a:pPr>
              <a:buFont typeface="+mj-lt"/>
              <a:buAutoNum type="arabicPeriod"/>
            </a:pPr>
            <a:r>
              <a:rPr lang="en-US" sz="1800" dirty="0">
                <a:solidFill>
                  <a:schemeClr val="tx1"/>
                </a:solidFill>
              </a:rPr>
              <a:t>Contact Name </a:t>
            </a:r>
            <a:r>
              <a:rPr lang="en-US" sz="1800" dirty="0"/>
              <a:t>: Ministry of Marine Resources</a:t>
            </a:r>
          </a:p>
          <a:p>
            <a:pPr>
              <a:buFont typeface="+mj-lt"/>
              <a:buAutoNum type="arabicPeriod"/>
            </a:pPr>
            <a:r>
              <a:rPr lang="en-US" sz="1800" dirty="0">
                <a:solidFill>
                  <a:schemeClr val="tx1"/>
                </a:solidFill>
              </a:rPr>
              <a:t>Contact email</a:t>
            </a:r>
            <a:r>
              <a:rPr lang="en-US" sz="1800" dirty="0"/>
              <a:t> : +682 28721</a:t>
            </a:r>
          </a:p>
          <a:p>
            <a:pPr>
              <a:buFont typeface="+mj-lt"/>
              <a:buAutoNum type="arabicPeriod"/>
            </a:pPr>
            <a:r>
              <a:rPr lang="en-US" sz="1800" dirty="0">
                <a:solidFill>
                  <a:schemeClr val="tx1"/>
                </a:solidFill>
              </a:rPr>
              <a:t>Relevant countries</a:t>
            </a:r>
            <a:r>
              <a:rPr lang="en-US" sz="1800" dirty="0"/>
              <a:t> : select “Cook Islands”</a:t>
            </a:r>
          </a:p>
          <a:p>
            <a:pPr>
              <a:buFont typeface="+mj-lt"/>
              <a:buAutoNum type="arabicPeriod"/>
            </a:pPr>
            <a:r>
              <a:rPr lang="en-US" sz="1800" dirty="0">
                <a:solidFill>
                  <a:schemeClr val="tx1"/>
                </a:solidFill>
              </a:rPr>
              <a:t>License options</a:t>
            </a:r>
            <a:r>
              <a:rPr lang="en-US" sz="1800" dirty="0"/>
              <a:t> : Select “Public”</a:t>
            </a:r>
          </a:p>
          <a:p>
            <a:pPr marL="0" indent="0">
              <a:buNone/>
            </a:pPr>
            <a:r>
              <a:rPr lang="en-US" sz="1800" dirty="0"/>
              <a:t>			</a:t>
            </a:r>
            <a:r>
              <a:rPr lang="en-US" sz="1800" dirty="0">
                <a:latin typeface="Arial Rounded MT Bold" panose="020F0704030504030204" pitchFamily="34" charset="0"/>
              </a:rPr>
              <a:t>Click “Next Add Data”</a:t>
            </a:r>
          </a:p>
          <a:p>
            <a:pPr marL="0" indent="0">
              <a:buNone/>
            </a:pPr>
            <a:endParaRPr lang="en-US" sz="1800" dirty="0"/>
          </a:p>
          <a:p>
            <a:pPr>
              <a:buAutoNum type="arabicPeriod"/>
            </a:pPr>
            <a:endParaRPr lang="en-US" sz="1800" dirty="0"/>
          </a:p>
          <a:p>
            <a:pPr marL="0" indent="0">
              <a:buNone/>
            </a:pPr>
            <a:endParaRPr lang="en-AU" dirty="0"/>
          </a:p>
        </p:txBody>
      </p:sp>
    </p:spTree>
    <p:extLst>
      <p:ext uri="{BB962C8B-B14F-4D97-AF65-F5344CB8AC3E}">
        <p14:creationId xmlns:p14="http://schemas.microsoft.com/office/powerpoint/2010/main" val="36703158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61C48-3A1A-7D21-1A4A-E528F841D1B9}"/>
              </a:ext>
            </a:extLst>
          </p:cNvPr>
          <p:cNvSpPr>
            <a:spLocks noGrp="1"/>
          </p:cNvSpPr>
          <p:nvPr>
            <p:ph type="body" idx="1"/>
          </p:nvPr>
        </p:nvSpPr>
        <p:spPr>
          <a:xfrm>
            <a:off x="457200" y="1459833"/>
            <a:ext cx="8229600" cy="5698426"/>
          </a:xfrm>
        </p:spPr>
        <p:txBody>
          <a:bodyPr/>
          <a:lstStyle/>
          <a:p>
            <a:pPr marL="0" indent="0">
              <a:buNone/>
            </a:pPr>
            <a:r>
              <a:rPr lang="en-AU" sz="1800" dirty="0">
                <a:latin typeface="Amasis MT Pro Black" panose="02040A04050005020304" pitchFamily="18" charset="0"/>
              </a:rPr>
              <a:t>You have successfully created a dataset/folder on the portal. Now, we are going to upload your resources into it</a:t>
            </a:r>
          </a:p>
          <a:p>
            <a:pPr marL="0" indent="0">
              <a:buNone/>
            </a:pPr>
            <a:endParaRPr lang="en-AU" sz="1800" dirty="0">
              <a:latin typeface="Amasis MT Pro Black" panose="02040A04050005020304" pitchFamily="18" charset="0"/>
            </a:endParaRPr>
          </a:p>
          <a:p>
            <a:pPr marL="0" indent="0">
              <a:buNone/>
            </a:pPr>
            <a:endParaRPr lang="en-US" sz="1800" dirty="0">
              <a:latin typeface="Amasis MT Pro Black" panose="02040A04050005020304" pitchFamily="18" charset="0"/>
            </a:endParaRPr>
          </a:p>
        </p:txBody>
      </p:sp>
      <p:pic>
        <p:nvPicPr>
          <p:cNvPr id="4" name="Picture 3" descr="A picture containing text, indoor&#10;&#10;Description automatically generated">
            <a:extLst>
              <a:ext uri="{FF2B5EF4-FFF2-40B4-BE49-F238E27FC236}">
                <a16:creationId xmlns:a16="http://schemas.microsoft.com/office/drawing/2014/main" id="{5411BBD2-9BF7-533D-5D8B-9E7EC71DF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580" y="2325049"/>
            <a:ext cx="2366210" cy="1330993"/>
          </a:xfrm>
          <a:prstGeom prst="rect">
            <a:avLst/>
          </a:prstGeom>
        </p:spPr>
      </p:pic>
      <p:sp>
        <p:nvSpPr>
          <p:cNvPr id="6" name="TextBox 5">
            <a:extLst>
              <a:ext uri="{FF2B5EF4-FFF2-40B4-BE49-F238E27FC236}">
                <a16:creationId xmlns:a16="http://schemas.microsoft.com/office/drawing/2014/main" id="{D25592C5-2FCC-856E-A96E-225980C144AD}"/>
              </a:ext>
            </a:extLst>
          </p:cNvPr>
          <p:cNvSpPr txBox="1"/>
          <p:nvPr/>
        </p:nvSpPr>
        <p:spPr>
          <a:xfrm>
            <a:off x="473243" y="3780422"/>
            <a:ext cx="8357936"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Tx/>
              <a:buAutoNum type="arabicPeriod"/>
              <a:tabLst/>
            </a:pPr>
            <a:r>
              <a:rPr lang="en-US" sz="1800" dirty="0">
                <a:solidFill>
                  <a:srgbClr val="063F93"/>
                </a:solidFill>
              </a:rPr>
              <a:t>Click Browse and select “Upload 2A” document from its location in your computer</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US" sz="1800" dirty="0">
                <a:solidFill>
                  <a:schemeClr val="tx1"/>
                </a:solidFill>
              </a:rPr>
              <a:t>Title</a:t>
            </a:r>
            <a:r>
              <a:rPr lang="en-US" sz="1800" dirty="0">
                <a:solidFill>
                  <a:srgbClr val="063F93"/>
                </a:solidFill>
              </a:rPr>
              <a:t> : “Aitutaki &amp; </a:t>
            </a:r>
            <a:r>
              <a:rPr lang="en-US" sz="1800" dirty="0" err="1">
                <a:solidFill>
                  <a:srgbClr val="063F93"/>
                </a:solidFill>
              </a:rPr>
              <a:t>Manuae</a:t>
            </a:r>
            <a:r>
              <a:rPr lang="en-US" sz="1800" dirty="0">
                <a:solidFill>
                  <a:srgbClr val="063F93"/>
                </a:solidFill>
              </a:rPr>
              <a:t> Nearshore Assessment 2019_ </a:t>
            </a:r>
            <a:r>
              <a:rPr lang="en-US" sz="1800" dirty="0">
                <a:solidFill>
                  <a:srgbClr val="063F93"/>
                </a:solidFill>
                <a:highlight>
                  <a:srgbClr val="FFFF00"/>
                </a:highlight>
              </a:rPr>
              <a:t>name initial”</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US" sz="1800" dirty="0">
                <a:solidFill>
                  <a:schemeClr val="tx1"/>
                </a:solidFill>
              </a:rPr>
              <a:t>Description</a:t>
            </a:r>
            <a:r>
              <a:rPr lang="en-US" sz="1800" dirty="0">
                <a:solidFill>
                  <a:srgbClr val="063F93"/>
                </a:solidFill>
              </a:rPr>
              <a:t> : Surveying of finfish, invertebrates and substrate was conducted within areas of interest on the islands of Aitutaki and </a:t>
            </a:r>
            <a:r>
              <a:rPr lang="en-US" sz="1800" dirty="0" err="1">
                <a:solidFill>
                  <a:srgbClr val="063F93"/>
                </a:solidFill>
              </a:rPr>
              <a:t>Manuae</a:t>
            </a:r>
            <a:r>
              <a:rPr lang="en-US" sz="1800" dirty="0">
                <a:solidFill>
                  <a:srgbClr val="063F93"/>
                </a:solidFill>
              </a:rPr>
              <a:t>  from September to November 2017. Areas of interest included all active </a:t>
            </a:r>
            <a:r>
              <a:rPr lang="en-US" sz="1800" dirty="0" err="1">
                <a:solidFill>
                  <a:srgbClr val="063F93"/>
                </a:solidFill>
              </a:rPr>
              <a:t>rā’ui</a:t>
            </a:r>
            <a:r>
              <a:rPr lang="en-US" sz="1800" dirty="0">
                <a:solidFill>
                  <a:srgbClr val="063F93"/>
                </a:solidFill>
              </a:rPr>
              <a:t>, legally regulated areas (marine reserves) and control areas (unregulated areas open to harvest). </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US" sz="1800" dirty="0">
                <a:solidFill>
                  <a:schemeClr val="tx1"/>
                </a:solidFill>
              </a:rPr>
              <a:t>Resource format </a:t>
            </a:r>
            <a:r>
              <a:rPr lang="en-US" sz="1800" dirty="0">
                <a:solidFill>
                  <a:srgbClr val="063F93"/>
                </a:solidFill>
              </a:rPr>
              <a:t>“ pdf</a:t>
            </a:r>
          </a:p>
          <a:p>
            <a:pPr marR="0" algn="l" defTabSz="914400" rtl="0" fontAlgn="auto" latinLnBrk="0" hangingPunct="0">
              <a:lnSpc>
                <a:spcPct val="100000"/>
              </a:lnSpc>
              <a:spcBef>
                <a:spcPts val="0"/>
              </a:spcBef>
              <a:spcAft>
                <a:spcPts val="0"/>
              </a:spcAft>
              <a:buClrTx/>
              <a:buSzTx/>
              <a:tabLst/>
            </a:pPr>
            <a:r>
              <a:rPr lang="en-US" sz="1800" dirty="0">
                <a:solidFill>
                  <a:srgbClr val="063F93"/>
                </a:solidFill>
              </a:rPr>
              <a:t>                   Click “Save” and then Add Resource B, C &amp; D </a:t>
            </a:r>
          </a:p>
          <a:p>
            <a:pPr marR="0" algn="l" defTabSz="914400" rtl="0" fontAlgn="auto" latinLnBrk="0" hangingPunct="0">
              <a:lnSpc>
                <a:spcPct val="100000"/>
              </a:lnSpc>
              <a:spcBef>
                <a:spcPts val="0"/>
              </a:spcBef>
              <a:spcAft>
                <a:spcPts val="0"/>
              </a:spcAft>
              <a:buClrTx/>
              <a:buSzTx/>
              <a:tabLst/>
            </a:pPr>
            <a:r>
              <a:rPr lang="en-US" sz="1800" dirty="0">
                <a:solidFill>
                  <a:srgbClr val="063F93"/>
                </a:solidFill>
              </a:rPr>
              <a:t>TIP : Read summary of each pdf for info to fill the description </a:t>
            </a:r>
            <a:r>
              <a:rPr lang="en-US" sz="1800" dirty="0">
                <a:solidFill>
                  <a:srgbClr val="063F93"/>
                </a:solidFill>
                <a:sym typeface="Wingdings" panose="05000000000000000000" pitchFamily="2" charset="2"/>
              </a:rPr>
              <a:t></a:t>
            </a:r>
          </a:p>
          <a:p>
            <a:pPr marR="0" algn="l" defTabSz="914400" rtl="0" fontAlgn="auto" latinLnBrk="0" hangingPunct="0">
              <a:lnSpc>
                <a:spcPct val="100000"/>
              </a:lnSpc>
              <a:spcBef>
                <a:spcPts val="0"/>
              </a:spcBef>
              <a:spcAft>
                <a:spcPts val="0"/>
              </a:spcAft>
              <a:buClrTx/>
              <a:buSzTx/>
              <a:tabLst/>
            </a:pPr>
            <a:endParaRPr lang="en-AU" sz="1800" dirty="0">
              <a:solidFill>
                <a:srgbClr val="063F93"/>
              </a:solidFill>
            </a:endParaRPr>
          </a:p>
        </p:txBody>
      </p:sp>
    </p:spTree>
    <p:extLst>
      <p:ext uri="{BB962C8B-B14F-4D97-AF65-F5344CB8AC3E}">
        <p14:creationId xmlns:p14="http://schemas.microsoft.com/office/powerpoint/2010/main" val="260338928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4BF87E-30FA-F2CD-FA36-BB30A71D1A07}"/>
              </a:ext>
            </a:extLst>
          </p:cNvPr>
          <p:cNvSpPr>
            <a:spLocks noGrp="1"/>
          </p:cNvSpPr>
          <p:nvPr>
            <p:ph type="body" sz="quarter" idx="1"/>
          </p:nvPr>
        </p:nvSpPr>
        <p:spPr>
          <a:xfrm>
            <a:off x="1371599" y="2073362"/>
            <a:ext cx="6400801" cy="1752601"/>
          </a:xfrm>
        </p:spPr>
        <p:txBody>
          <a:bodyPr>
            <a:normAutofit fontScale="47500" lnSpcReduction="20000"/>
          </a:bodyPr>
          <a:lstStyle/>
          <a:p>
            <a:r>
              <a:rPr lang="en-US" sz="3200" dirty="0">
                <a:highlight>
                  <a:srgbClr val="00FFFF"/>
                </a:highlight>
              </a:rPr>
              <a:t>After this practical, you can work with any data you</a:t>
            </a:r>
            <a:r>
              <a:rPr lang="en-US" dirty="0">
                <a:highlight>
                  <a:srgbClr val="00FFFF"/>
                </a:highlight>
              </a:rPr>
              <a:t> would like to add on the portal from your computer</a:t>
            </a:r>
            <a:r>
              <a:rPr lang="en-US" sz="3200" dirty="0">
                <a:highlight>
                  <a:srgbClr val="00FFFF"/>
                </a:highlight>
              </a:rPr>
              <a:t> </a:t>
            </a:r>
            <a:r>
              <a:rPr lang="en-US" sz="3200" b="1" dirty="0">
                <a:highlight>
                  <a:srgbClr val="00FFFF"/>
                </a:highlight>
              </a:rPr>
              <a:t>but do not add your initials.</a:t>
            </a:r>
          </a:p>
          <a:p>
            <a:endParaRPr lang="en-US" b="1" dirty="0">
              <a:highlight>
                <a:srgbClr val="00FFFF"/>
              </a:highlight>
            </a:endParaRPr>
          </a:p>
          <a:p>
            <a:endParaRPr lang="en-US" sz="3200" b="1" dirty="0">
              <a:highlight>
                <a:srgbClr val="00FFFF"/>
              </a:highlight>
            </a:endParaRPr>
          </a:p>
          <a:p>
            <a:r>
              <a:rPr lang="en-US" b="1" dirty="0">
                <a:highlight>
                  <a:srgbClr val="00FFFF"/>
                </a:highlight>
              </a:rPr>
              <a:t>For our assignment, Lagi will come around with a flash drive with a document for you to upload or check Assignment zip folder on our main dataset</a:t>
            </a:r>
            <a:endParaRPr lang="en-US" sz="3200" b="1" dirty="0">
              <a:highlight>
                <a:srgbClr val="00FFFF"/>
              </a:highlight>
            </a:endParaRPr>
          </a:p>
          <a:p>
            <a:endParaRPr lang="en-AU" dirty="0"/>
          </a:p>
        </p:txBody>
      </p:sp>
    </p:spTree>
    <p:extLst>
      <p:ext uri="{BB962C8B-B14F-4D97-AF65-F5344CB8AC3E}">
        <p14:creationId xmlns:p14="http://schemas.microsoft.com/office/powerpoint/2010/main" val="189721332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EC66-AB60-5FAA-13F3-1540394ED0CC}"/>
              </a:ext>
            </a:extLst>
          </p:cNvPr>
          <p:cNvSpPr>
            <a:spLocks noGrp="1"/>
          </p:cNvSpPr>
          <p:nvPr>
            <p:ph type="title"/>
          </p:nvPr>
        </p:nvSpPr>
        <p:spPr/>
        <p:txBody>
          <a:bodyPr/>
          <a:lstStyle/>
          <a:p>
            <a:r>
              <a:rPr lang="en-US" dirty="0"/>
              <a:t>Practical 2</a:t>
            </a:r>
            <a:endParaRPr lang="en-AU" dirty="0"/>
          </a:p>
        </p:txBody>
      </p:sp>
      <p:sp>
        <p:nvSpPr>
          <p:cNvPr id="3" name="Text Placeholder 2">
            <a:extLst>
              <a:ext uri="{FF2B5EF4-FFF2-40B4-BE49-F238E27FC236}">
                <a16:creationId xmlns:a16="http://schemas.microsoft.com/office/drawing/2014/main" id="{B18BD2D0-10CB-059E-2C7A-91AC9B2B557A}"/>
              </a:ext>
            </a:extLst>
          </p:cNvPr>
          <p:cNvSpPr>
            <a:spLocks noGrp="1"/>
          </p:cNvSpPr>
          <p:nvPr>
            <p:ph type="body" sz="quarter" idx="1"/>
          </p:nvPr>
        </p:nvSpPr>
        <p:spPr>
          <a:xfrm>
            <a:off x="1493584" y="2943646"/>
            <a:ext cx="6400801" cy="485354"/>
          </a:xfrm>
        </p:spPr>
        <p:txBody>
          <a:bodyPr>
            <a:normAutofit fontScale="92500" lnSpcReduction="20000"/>
          </a:bodyPr>
          <a:lstStyle/>
          <a:p>
            <a:r>
              <a:rPr lang="en-US" dirty="0"/>
              <a:t>Uploading news items and events</a:t>
            </a:r>
            <a:endParaRPr lang="en-AU" dirty="0"/>
          </a:p>
        </p:txBody>
      </p:sp>
    </p:spTree>
    <p:extLst>
      <p:ext uri="{BB962C8B-B14F-4D97-AF65-F5344CB8AC3E}">
        <p14:creationId xmlns:p14="http://schemas.microsoft.com/office/powerpoint/2010/main" val="35589247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294457-0EE3-49FD-1FA2-A2E52908385E}"/>
              </a:ext>
            </a:extLst>
          </p:cNvPr>
          <p:cNvSpPr>
            <a:spLocks noGrp="1"/>
          </p:cNvSpPr>
          <p:nvPr>
            <p:ph type="body" sz="quarter" idx="1"/>
          </p:nvPr>
        </p:nvSpPr>
        <p:spPr>
          <a:xfrm>
            <a:off x="827836" y="1676399"/>
            <a:ext cx="7634375" cy="4948990"/>
          </a:xfrm>
        </p:spPr>
        <p:txBody>
          <a:bodyPr/>
          <a:lstStyle/>
          <a:p>
            <a:pPr algn="l"/>
            <a:r>
              <a:rPr lang="en-AU" dirty="0">
                <a:hlinkClick r:id="rId2"/>
              </a:rPr>
              <a:t>https://www.cookislandsnews.com/?s=environment</a:t>
            </a:r>
            <a:endParaRPr lang="en-AU" dirty="0"/>
          </a:p>
          <a:p>
            <a:pPr algn="l"/>
            <a:endParaRPr lang="en-AU" dirty="0"/>
          </a:p>
          <a:p>
            <a:pPr algn="l"/>
            <a:r>
              <a:rPr lang="en-AU" sz="2000" dirty="0">
                <a:solidFill>
                  <a:schemeClr val="accent6"/>
                </a:solidFill>
              </a:rPr>
              <a:t>Select an environment related news to add on the portal.</a:t>
            </a:r>
          </a:p>
          <a:p>
            <a:pPr marL="457200" indent="-457200" algn="l">
              <a:buAutoNum type="arabicPeriod"/>
            </a:pPr>
            <a:r>
              <a:rPr lang="en-AU" sz="2000" dirty="0">
                <a:solidFill>
                  <a:schemeClr val="accent6"/>
                </a:solidFill>
              </a:rPr>
              <a:t>Hover the mouse on “Content” then “Add content”, click “News”</a:t>
            </a:r>
          </a:p>
          <a:p>
            <a:pPr marL="457200" indent="-457200" algn="l">
              <a:buAutoNum type="arabicPeriod"/>
            </a:pPr>
            <a:r>
              <a:rPr lang="en-AU" sz="2000" dirty="0">
                <a:solidFill>
                  <a:schemeClr val="accent6"/>
                </a:solidFill>
              </a:rPr>
              <a:t>Add the Title</a:t>
            </a:r>
          </a:p>
          <a:p>
            <a:pPr marL="457200" indent="-457200" algn="l">
              <a:buAutoNum type="arabicPeriod"/>
            </a:pPr>
            <a:r>
              <a:rPr lang="en-AU" sz="2000" dirty="0">
                <a:solidFill>
                  <a:schemeClr val="accent6"/>
                </a:solidFill>
              </a:rPr>
              <a:t>Add the main photo to feature</a:t>
            </a:r>
          </a:p>
          <a:p>
            <a:pPr marL="457200" indent="-457200" algn="l">
              <a:buAutoNum type="arabicPeriod"/>
            </a:pPr>
            <a:r>
              <a:rPr lang="en-AU" sz="2000" dirty="0">
                <a:solidFill>
                  <a:schemeClr val="accent6"/>
                </a:solidFill>
              </a:rPr>
              <a:t>Write or copy/paste the first few paragraphs, then write “Read More” highlight and embed the original news link to direct your viewers to </a:t>
            </a:r>
            <a:r>
              <a:rPr lang="en-AU" sz="2000">
                <a:solidFill>
                  <a:schemeClr val="accent6"/>
                </a:solidFill>
              </a:rPr>
              <a:t>the original news item.</a:t>
            </a:r>
            <a:endParaRPr lang="en-AU" sz="2000" dirty="0">
              <a:solidFill>
                <a:schemeClr val="accent6"/>
              </a:solidFill>
            </a:endParaRPr>
          </a:p>
          <a:p>
            <a:pPr marL="457200" indent="-457200" algn="l">
              <a:buAutoNum type="arabicPeriod"/>
            </a:pPr>
            <a:endParaRPr lang="en-AU" sz="2000" dirty="0">
              <a:solidFill>
                <a:schemeClr val="accent6"/>
              </a:solidFill>
            </a:endParaRPr>
          </a:p>
        </p:txBody>
      </p:sp>
    </p:spTree>
    <p:extLst>
      <p:ext uri="{BB962C8B-B14F-4D97-AF65-F5344CB8AC3E}">
        <p14:creationId xmlns:p14="http://schemas.microsoft.com/office/powerpoint/2010/main" val="3674240776"/>
      </p:ext>
    </p:extLst>
  </p:cSld>
  <p:clrMapOvr>
    <a:masterClrMapping/>
  </p:clrMapOvr>
  <p:transition spd="med"/>
</p:sld>
</file>

<file path=ppt/theme/theme1.xml><?xml version="1.0" encoding="utf-8"?>
<a:theme xmlns:a="http://schemas.openxmlformats.org/drawingml/2006/main" name="25 SPREP PYOCR">
  <a:themeElements>
    <a:clrScheme name="25 SPREP PYOCR">
      <a:dk1>
        <a:srgbClr val="000000"/>
      </a:dk1>
      <a:lt1>
        <a:srgbClr val="FFFFFF"/>
      </a:lt1>
      <a:dk2>
        <a:srgbClr val="A7A7A7"/>
      </a:dk2>
      <a:lt2>
        <a:srgbClr val="535353"/>
      </a:lt2>
      <a:accent1>
        <a:srgbClr val="6283AD"/>
      </a:accent1>
      <a:accent2>
        <a:srgbClr val="324966"/>
      </a:accent2>
      <a:accent3>
        <a:srgbClr val="3A759E"/>
      </a:accent3>
      <a:accent4>
        <a:srgbClr val="3CA19C"/>
      </a:accent4>
      <a:accent5>
        <a:srgbClr val="053780"/>
      </a:accent5>
      <a:accent6>
        <a:srgbClr val="2D577E"/>
      </a:accent6>
      <a:hlink>
        <a:srgbClr val="0000FF"/>
      </a:hlink>
      <a:folHlink>
        <a:srgbClr val="FF00FF"/>
      </a:folHlink>
    </a:clrScheme>
    <a:fontScheme name="25 SPREP PYOCR">
      <a:majorFont>
        <a:latin typeface="Helvetica"/>
        <a:ea typeface="Helvetica"/>
        <a:cs typeface="Helvetica"/>
      </a:majorFont>
      <a:minorFont>
        <a:latin typeface="Calibri"/>
        <a:ea typeface="Calibri"/>
        <a:cs typeface="Calibri"/>
      </a:minorFont>
    </a:fontScheme>
    <a:fmtScheme name="25 SPREP PYOC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5 SPREP PYOCR">
  <a:themeElements>
    <a:clrScheme name="25 SPREP PYOCR">
      <a:dk1>
        <a:srgbClr val="000000"/>
      </a:dk1>
      <a:lt1>
        <a:srgbClr val="FFFFFF"/>
      </a:lt1>
      <a:dk2>
        <a:srgbClr val="A7A7A7"/>
      </a:dk2>
      <a:lt2>
        <a:srgbClr val="535353"/>
      </a:lt2>
      <a:accent1>
        <a:srgbClr val="6283AD"/>
      </a:accent1>
      <a:accent2>
        <a:srgbClr val="324966"/>
      </a:accent2>
      <a:accent3>
        <a:srgbClr val="3A759E"/>
      </a:accent3>
      <a:accent4>
        <a:srgbClr val="3CA19C"/>
      </a:accent4>
      <a:accent5>
        <a:srgbClr val="053780"/>
      </a:accent5>
      <a:accent6>
        <a:srgbClr val="2D577E"/>
      </a:accent6>
      <a:hlink>
        <a:srgbClr val="0000FF"/>
      </a:hlink>
      <a:folHlink>
        <a:srgbClr val="FF00FF"/>
      </a:folHlink>
    </a:clrScheme>
    <a:fontScheme name="25 SPREP PYOCR">
      <a:majorFont>
        <a:latin typeface="Helvetica"/>
        <a:ea typeface="Helvetica"/>
        <a:cs typeface="Helvetica"/>
      </a:majorFont>
      <a:minorFont>
        <a:latin typeface="Calibri"/>
        <a:ea typeface="Calibri"/>
        <a:cs typeface="Calibri"/>
      </a:minorFont>
    </a:fontScheme>
    <a:fmtScheme name="25 SPREP PYOC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4617</TotalTime>
  <Words>760</Words>
  <Application>Microsoft Office PowerPoint</Application>
  <PresentationFormat>On-screen Show (4:3)</PresentationFormat>
  <Paragraphs>64</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Amasis MT Pro Black</vt:lpstr>
      <vt:lpstr>Arial</vt:lpstr>
      <vt:lpstr>Arial Rounded MT Bold</vt:lpstr>
      <vt:lpstr>Calibri</vt:lpstr>
      <vt:lpstr>Wingdings</vt:lpstr>
      <vt:lpstr>25 SPREP PYOCR</vt:lpstr>
      <vt:lpstr>Exercise 1   Creating a dataset/uploading resources </vt:lpstr>
      <vt:lpstr></vt:lpstr>
      <vt:lpstr>PowerPoint Presentation</vt:lpstr>
      <vt:lpstr>PowerPoint Presentation</vt:lpstr>
      <vt:lpstr>PowerPoint Presentation</vt:lpstr>
      <vt:lpstr>PowerPoint Presentation</vt:lpstr>
      <vt:lpstr>PowerPoint Presentation</vt:lpstr>
      <vt:lpstr>Practical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Maps &amp; Map Layout (Module 4)</dc:title>
  <dc:creator>Lagi Reupena</dc:creator>
  <cp:lastModifiedBy>Lagi Reupena</cp:lastModifiedBy>
  <cp:revision>27</cp:revision>
  <dcterms:modified xsi:type="dcterms:W3CDTF">2022-07-26T03:57:38Z</dcterms:modified>
</cp:coreProperties>
</file>