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6" r:id="rId4"/>
    <p:sldId id="269" r:id="rId5"/>
    <p:sldId id="271" r:id="rId6"/>
    <p:sldId id="277" r:id="rId7"/>
    <p:sldId id="272" r:id="rId8"/>
    <p:sldId id="273" r:id="rId9"/>
    <p:sldId id="274" r:id="rId10"/>
    <p:sldId id="270" r:id="rId11"/>
    <p:sldId id="275" r:id="rId12"/>
    <p:sldId id="276" r:id="rId13"/>
    <p:sldId id="278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8E2"/>
          </a:solidFill>
        </a:fill>
      </a:tcStyle>
    </a:wholeTbl>
    <a:band2H>
      <a:tcTxStyle/>
      <a:tcStyle>
        <a:tcBdr/>
        <a:fill>
          <a:solidFill>
            <a:srgbClr val="EAECF1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DE"/>
          </a:solidFill>
        </a:fill>
      </a:tcStyle>
    </a:wholeTbl>
    <a:band2H>
      <a:tcTxStyle/>
      <a:tcStyle>
        <a:tcBdr/>
        <a:fill>
          <a:solidFill>
            <a:srgbClr val="E7EB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0D7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e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85799" y="1763759"/>
            <a:ext cx="7772401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4194" y="3709657"/>
            <a:ext cx="6400801" cy="17526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1306733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632295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35635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063F9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dataflow-2-V4_final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SPREP EMG Cook Islands Mission</a:t>
            </a:r>
            <a:br>
              <a:rPr lang="en-US" sz="3600" dirty="0"/>
            </a:br>
            <a:r>
              <a:rPr lang="en-US" sz="1800" dirty="0"/>
              <a:t>25</a:t>
            </a:r>
            <a:r>
              <a:rPr lang="en-US" sz="1800" baseline="30000" dirty="0"/>
              <a:t>th</a:t>
            </a:r>
            <a:r>
              <a:rPr lang="en-US" sz="1800" dirty="0"/>
              <a:t> – 29</a:t>
            </a:r>
            <a:r>
              <a:rPr lang="en-US" sz="1800" baseline="30000" dirty="0"/>
              <a:t>th</a:t>
            </a:r>
            <a:r>
              <a:rPr lang="en-US" sz="1800" dirty="0"/>
              <a:t> July 2022</a:t>
            </a:r>
            <a:endParaRPr sz="1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93B6C5D-F3C7-25EE-645D-3431B5C0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1" r="25714"/>
          <a:stretch/>
        </p:blipFill>
        <p:spPr>
          <a:xfrm>
            <a:off x="2870487" y="5277173"/>
            <a:ext cx="3863527" cy="9354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DE8E-BFE8-B7B0-D242-4F99D3D9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733"/>
            <a:ext cx="8229600" cy="63055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		Metadata</a:t>
            </a:r>
            <a:endParaRPr lang="en-AU" sz="3600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08A862A-6ED7-39F8-FC4F-01C1C66C53AC}"/>
              </a:ext>
            </a:extLst>
          </p:cNvPr>
          <p:cNvSpPr/>
          <p:nvPr/>
        </p:nvSpPr>
        <p:spPr>
          <a:xfrm>
            <a:off x="5887082" y="861036"/>
            <a:ext cx="2172243" cy="1131805"/>
          </a:xfrm>
          <a:prstGeom prst="cloudCallout">
            <a:avLst>
              <a:gd name="adj1" fmla="val -106611"/>
              <a:gd name="adj2" fmla="val 15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Data about the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FA474-C7C3-0808-1310-76ABE96F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68" y="2086657"/>
            <a:ext cx="7846232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436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DE8E-BFE8-B7B0-D242-4F99D3D9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733"/>
            <a:ext cx="8229600" cy="630555"/>
          </a:xfrm>
        </p:spPr>
        <p:txBody>
          <a:bodyPr>
            <a:noAutofit/>
          </a:bodyPr>
          <a:lstStyle/>
          <a:p>
            <a:r>
              <a:rPr lang="en-US" sz="3600" dirty="0"/>
              <a:t>	Social Media</a:t>
            </a:r>
            <a:endParaRPr lang="en-AU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96B02-7C31-B2FE-370C-C46BFB5D0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44" y="2448328"/>
            <a:ext cx="711469" cy="2964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A69604-9327-200A-2B50-FE6FB514ADBB}"/>
              </a:ext>
            </a:extLst>
          </p:cNvPr>
          <p:cNvSpPr txBox="1"/>
          <p:nvPr/>
        </p:nvSpPr>
        <p:spPr>
          <a:xfrm>
            <a:off x="2487479" y="2967337"/>
            <a:ext cx="638530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ctr" fontAlgn="auto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3F93"/>
                </a:solidFill>
              </a:rPr>
              <a:t>Public sharing options – dataset level</a:t>
            </a:r>
            <a:endParaRPr lang="en-AU" dirty="0">
              <a:solidFill>
                <a:srgbClr val="06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9784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EC7D-1841-AE90-526D-C5343BFC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733"/>
            <a:ext cx="8229600" cy="380097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Data on the Portal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F0970-00F1-CE45-CECB-2C25E9CD2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29539"/>
            <a:ext cx="8229600" cy="522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 can search for data or information by content types</a:t>
            </a:r>
            <a:endParaRPr lang="en-A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26AA8-154C-3440-3304-E19D6F0BA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493" y="2407223"/>
            <a:ext cx="2423685" cy="272770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45003B-0DB9-51A7-D8F0-F49B3DF95004}"/>
              </a:ext>
            </a:extLst>
          </p:cNvPr>
          <p:cNvCxnSpPr>
            <a:cxnSpLocks/>
          </p:cNvCxnSpPr>
          <p:nvPr/>
        </p:nvCxnSpPr>
        <p:spPr>
          <a:xfrm flipV="1">
            <a:off x="5288193" y="2838460"/>
            <a:ext cx="1699303" cy="33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11639C7-0433-F1A5-E732-A66DE7555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968" y="2382076"/>
            <a:ext cx="1432360" cy="200614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607BE5-6166-184B-C17C-B1961713E3DE}"/>
              </a:ext>
            </a:extLst>
          </p:cNvPr>
          <p:cNvSpPr/>
          <p:nvPr/>
        </p:nvSpPr>
        <p:spPr>
          <a:xfrm>
            <a:off x="2136729" y="5777260"/>
            <a:ext cx="3396880" cy="73866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 the 3 license levels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available datasets per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you to search for public data</a:t>
            </a:r>
            <a:endParaRPr lang="en-US" sz="1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69BCCA-E265-FE7E-72EE-4CD5151F7C48}"/>
              </a:ext>
            </a:extLst>
          </p:cNvPr>
          <p:cNvCxnSpPr>
            <a:cxnSpLocks/>
          </p:cNvCxnSpPr>
          <p:nvPr/>
        </p:nvCxnSpPr>
        <p:spPr>
          <a:xfrm>
            <a:off x="3835169" y="4869952"/>
            <a:ext cx="0" cy="739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1561BB9-19CC-96D4-CA9E-529B3B8294F7}"/>
              </a:ext>
            </a:extLst>
          </p:cNvPr>
          <p:cNvSpPr/>
          <p:nvPr/>
        </p:nvSpPr>
        <p:spPr>
          <a:xfrm>
            <a:off x="5788617" y="5271687"/>
            <a:ext cx="3107103" cy="67646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 all Groups that have published data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available datasets per group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you to see all datasets per group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B159DD-45B8-31AC-A6B2-FB570ADD018A}"/>
              </a:ext>
            </a:extLst>
          </p:cNvPr>
          <p:cNvCxnSpPr>
            <a:cxnSpLocks/>
          </p:cNvCxnSpPr>
          <p:nvPr/>
        </p:nvCxnSpPr>
        <p:spPr>
          <a:xfrm>
            <a:off x="4572000" y="4333856"/>
            <a:ext cx="1771025" cy="748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B98C1-A62D-74A8-AF7A-C7AA55A9245A}"/>
              </a:ext>
            </a:extLst>
          </p:cNvPr>
          <p:cNvSpPr/>
          <p:nvPr/>
        </p:nvSpPr>
        <p:spPr>
          <a:xfrm>
            <a:off x="219070" y="3399133"/>
            <a:ext cx="2423685" cy="6001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 list of all uploaded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you to search for images, </a:t>
            </a:r>
            <a:r>
              <a:rPr lang="en-AU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</a:t>
            </a:r>
            <a:r>
              <a:rPr lang="en-A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files</a:t>
            </a:r>
            <a:endParaRPr lang="en-US" sz="11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A18BC0-AE52-7CF3-D5BB-F9C09CBD16B0}"/>
              </a:ext>
            </a:extLst>
          </p:cNvPr>
          <p:cNvCxnSpPr>
            <a:cxnSpLocks/>
          </p:cNvCxnSpPr>
          <p:nvPr/>
        </p:nvCxnSpPr>
        <p:spPr>
          <a:xfrm flipH="1" flipV="1">
            <a:off x="2406741" y="3638561"/>
            <a:ext cx="716167" cy="360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65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7512-B03B-A1C2-2738-88E7D063E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Exercise Session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62C4D-C73B-0511-0A1D-57EFC8CE2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90970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22142C2-77B7-BD0E-2B00-CCCDCEA8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What is the Cook Islands Environment Data Portal?</a:t>
            </a:r>
            <a:endParaRPr lang="en-AU" sz="2800" b="1" u="sng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B59054-E406-4F7C-CEFA-32D742446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2671" y="2665708"/>
            <a:ext cx="3626604" cy="3330176"/>
          </a:xfrm>
        </p:spPr>
        <p:txBody>
          <a:bodyPr>
            <a:normAutofit/>
          </a:bodyPr>
          <a:lstStyle/>
          <a:p>
            <a:r>
              <a:rPr lang="en-US" sz="1800" dirty="0"/>
              <a:t>Online repository to store and share environmental data useful to monitor Cook Islands state of environment.</a:t>
            </a:r>
          </a:p>
          <a:p>
            <a:r>
              <a:rPr lang="en-US" sz="1800" dirty="0"/>
              <a:t>Open Source tool : DKAN Open Data Platform</a:t>
            </a:r>
          </a:p>
          <a:p>
            <a:r>
              <a:rPr lang="en-US" sz="1800" dirty="0"/>
              <a:t>Cloud or in-country hosting</a:t>
            </a:r>
          </a:p>
          <a:p>
            <a:r>
              <a:rPr lang="en-US" sz="1800" dirty="0"/>
              <a:t>Publishing platform</a:t>
            </a:r>
            <a:endParaRPr lang="en-AU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C7780-5EB9-48B4-6E06-179963B51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2" y="2874935"/>
            <a:ext cx="4555365" cy="27466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85753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4883BB00-B4B4-1D39-5687-BE22A459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573" y="1250066"/>
            <a:ext cx="6382093" cy="52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982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B6E0-6053-91D6-FF26-768BD451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734"/>
            <a:ext cx="8229600" cy="529816"/>
          </a:xfrm>
        </p:spPr>
        <p:txBody>
          <a:bodyPr>
            <a:noAutofit/>
          </a:bodyPr>
          <a:lstStyle/>
          <a:p>
            <a:r>
              <a:rPr lang="en-US" sz="3200" dirty="0"/>
              <a:t>Portal Building Block</a:t>
            </a:r>
            <a:endParaRPr lang="en-AU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39EE8-5897-B445-143E-82E6D27A7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79607"/>
            <a:ext cx="8564916" cy="47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41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B6E0-6053-91D6-FF26-768BD451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734"/>
            <a:ext cx="8229600" cy="529816"/>
          </a:xfrm>
        </p:spPr>
        <p:txBody>
          <a:bodyPr>
            <a:noAutofit/>
          </a:bodyPr>
          <a:lstStyle/>
          <a:p>
            <a:r>
              <a:rPr lang="en-US" sz="3200" dirty="0"/>
              <a:t>Dataset vs Resource</a:t>
            </a:r>
            <a:endParaRPr lang="en-AU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EBF55-4DED-8B15-60B6-ABD8C3CF6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584" y="2162014"/>
            <a:ext cx="6024014" cy="165057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B2369FF-616D-CB93-D28B-947F9BD40831}"/>
              </a:ext>
            </a:extLst>
          </p:cNvPr>
          <p:cNvSpPr/>
          <p:nvPr/>
        </p:nvSpPr>
        <p:spPr>
          <a:xfrm>
            <a:off x="2780887" y="2056699"/>
            <a:ext cx="770117" cy="754316"/>
          </a:xfrm>
          <a:prstGeom prst="ellipse">
            <a:avLst/>
          </a:prstGeom>
          <a:noFill/>
          <a:ln w="57150" cap="flat">
            <a:solidFill>
              <a:srgbClr val="00B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BFC14-8342-3D7C-054C-E15032F38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584" y="4339525"/>
            <a:ext cx="6024014" cy="1548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1BEEEFC-6420-4CB8-7E0B-1C153BD9DB1D}"/>
              </a:ext>
            </a:extLst>
          </p:cNvPr>
          <p:cNvSpPr/>
          <p:nvPr/>
        </p:nvSpPr>
        <p:spPr>
          <a:xfrm>
            <a:off x="2748832" y="4359357"/>
            <a:ext cx="770117" cy="754316"/>
          </a:xfrm>
          <a:prstGeom prst="ellipse">
            <a:avLst/>
          </a:prstGeom>
          <a:noFill/>
          <a:ln w="57150" cap="flat">
            <a:solidFill>
              <a:srgbClr val="00B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E23C9-3140-A15E-7FC0-77D955FEDD4D}"/>
              </a:ext>
            </a:extLst>
          </p:cNvPr>
          <p:cNvSpPr txBox="1"/>
          <p:nvPr/>
        </p:nvSpPr>
        <p:spPr>
          <a:xfrm>
            <a:off x="885215" y="2363481"/>
            <a:ext cx="111641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737BF-D37D-020E-AAF5-534C58FB5819}"/>
              </a:ext>
            </a:extLst>
          </p:cNvPr>
          <p:cNvSpPr txBox="1"/>
          <p:nvPr/>
        </p:nvSpPr>
        <p:spPr>
          <a:xfrm>
            <a:off x="885215" y="4652119"/>
            <a:ext cx="125047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24550687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1A62-D51E-811A-889D-7A5F0BF7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5718"/>
            <a:ext cx="8229600" cy="1143001"/>
          </a:xfrm>
        </p:spPr>
        <p:txBody>
          <a:bodyPr>
            <a:noAutofit/>
          </a:bodyPr>
          <a:lstStyle/>
          <a:p>
            <a:r>
              <a:rPr lang="en-US" sz="3200" dirty="0"/>
              <a:t>Think of some potential datasets that could assist the NES team, shareholders or the public.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C7980-CC21-C719-D1EB-E86103A0C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69282"/>
            <a:ext cx="8229600" cy="308604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Location of areas affected by king tides</a:t>
            </a:r>
          </a:p>
          <a:p>
            <a:r>
              <a:rPr lang="en-US" sz="2400" dirty="0"/>
              <a:t>Area of shorelines lost to rising sea levels</a:t>
            </a:r>
          </a:p>
          <a:p>
            <a:r>
              <a:rPr lang="en-US" sz="2400" dirty="0"/>
              <a:t>Number of permits granted for new developments</a:t>
            </a:r>
          </a:p>
          <a:p>
            <a:r>
              <a:rPr lang="en-US" sz="2400" dirty="0"/>
              <a:t>Number of applications received for EIA consideration</a:t>
            </a:r>
          </a:p>
          <a:p>
            <a:r>
              <a:rPr lang="en-US" sz="2400" dirty="0"/>
              <a:t>Number of offences relating to litter</a:t>
            </a:r>
          </a:p>
          <a:p>
            <a:r>
              <a:rPr lang="en-US" sz="2400" dirty="0"/>
              <a:t>Status of protected areas</a:t>
            </a:r>
          </a:p>
          <a:p>
            <a:r>
              <a:rPr lang="en-US" sz="2400" dirty="0"/>
              <a:t>Pre and Post COVID levels of litter in public spaces</a:t>
            </a:r>
          </a:p>
          <a:p>
            <a:r>
              <a:rPr lang="en-US" sz="2400" dirty="0"/>
              <a:t>NES yearly allocated budget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24197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B6E0-6053-91D6-FF26-768BD451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734"/>
            <a:ext cx="8229600" cy="529816"/>
          </a:xfrm>
        </p:spPr>
        <p:txBody>
          <a:bodyPr>
            <a:noAutofit/>
          </a:bodyPr>
          <a:lstStyle/>
          <a:p>
            <a:r>
              <a:rPr lang="en-US" sz="3200" dirty="0"/>
              <a:t>3 easy steps to upload data</a:t>
            </a:r>
            <a:endParaRPr lang="en-AU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B85911-9A9C-E263-1F35-76BBB831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75" r="2626" b="30733"/>
          <a:stretch/>
        </p:blipFill>
        <p:spPr>
          <a:xfrm>
            <a:off x="1026868" y="2713345"/>
            <a:ext cx="7090263" cy="127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36DF06-2FF6-5A80-39B6-531510A75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68" y="4255162"/>
            <a:ext cx="7090263" cy="21886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5D1456-CF5D-4C7E-81F3-3985A8745373}"/>
              </a:ext>
            </a:extLst>
          </p:cNvPr>
          <p:cNvSpPr txBox="1"/>
          <p:nvPr/>
        </p:nvSpPr>
        <p:spPr>
          <a:xfrm>
            <a:off x="1474139" y="2210749"/>
            <a:ext cx="896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STEP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21E90-2004-BD37-7452-97117CD555AC}"/>
              </a:ext>
            </a:extLst>
          </p:cNvPr>
          <p:cNvSpPr txBox="1"/>
          <p:nvPr/>
        </p:nvSpPr>
        <p:spPr>
          <a:xfrm>
            <a:off x="3971321" y="2210749"/>
            <a:ext cx="896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STEP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B7575-335B-C053-56D4-5A0EA5D9FF2C}"/>
              </a:ext>
            </a:extLst>
          </p:cNvPr>
          <p:cNvSpPr txBox="1"/>
          <p:nvPr/>
        </p:nvSpPr>
        <p:spPr>
          <a:xfrm>
            <a:off x="6773390" y="2271585"/>
            <a:ext cx="896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113223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B6E0-6053-91D6-FF26-768BD451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734"/>
            <a:ext cx="8229600" cy="529816"/>
          </a:xfrm>
        </p:spPr>
        <p:txBody>
          <a:bodyPr>
            <a:noAutofit/>
          </a:bodyPr>
          <a:lstStyle/>
          <a:p>
            <a:r>
              <a:rPr lang="en-US" sz="3200" dirty="0"/>
              <a:t>Data Sharing License Levels</a:t>
            </a:r>
            <a:endParaRPr lang="en-AU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D9C33-A4B9-5D9E-2774-26200D72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57" y="2064970"/>
            <a:ext cx="6785323" cy="463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68578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B6E0-6053-91D6-FF26-768BD451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type of data can you upload?</a:t>
            </a:r>
            <a:endParaRPr lang="en-AU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3291C8-FAA3-5EC3-732F-7CB54907F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dirty="0"/>
              <a:t>The data portal supports many file types, including: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dirty="0"/>
              <a:t>csv, html, </a:t>
            </a:r>
            <a:r>
              <a:rPr lang="en-AU" sz="2400" dirty="0" err="1"/>
              <a:t>xls</a:t>
            </a:r>
            <a:r>
              <a:rPr lang="en-AU" sz="2400" dirty="0"/>
              <a:t>, </a:t>
            </a:r>
            <a:r>
              <a:rPr lang="en-AU" sz="2400" dirty="0" err="1"/>
              <a:t>json</a:t>
            </a:r>
            <a:r>
              <a:rPr lang="en-AU" sz="2400" dirty="0"/>
              <a:t>, xlsx, doc, docx, </a:t>
            </a:r>
            <a:r>
              <a:rPr lang="en-AU" sz="2400" dirty="0" err="1"/>
              <a:t>rdf</a:t>
            </a:r>
            <a:r>
              <a:rPr lang="en-AU" sz="2400" dirty="0"/>
              <a:t>, txt, jpg, </a:t>
            </a:r>
            <a:r>
              <a:rPr lang="en-AU" sz="2400" dirty="0" err="1"/>
              <a:t>png</a:t>
            </a:r>
            <a:r>
              <a:rPr lang="en-AU" sz="2400" dirty="0"/>
              <a:t>, gif, tiff, pdf, </a:t>
            </a:r>
            <a:r>
              <a:rPr lang="en-AU" sz="2400" dirty="0" err="1"/>
              <a:t>odf</a:t>
            </a:r>
            <a:r>
              <a:rPr lang="en-AU" sz="2400" dirty="0"/>
              <a:t>, </a:t>
            </a:r>
            <a:r>
              <a:rPr lang="en-AU" sz="2400" dirty="0" err="1"/>
              <a:t>ods</a:t>
            </a:r>
            <a:r>
              <a:rPr lang="en-AU" sz="2400" dirty="0"/>
              <a:t>, </a:t>
            </a:r>
            <a:r>
              <a:rPr lang="en-AU" sz="2400" dirty="0" err="1"/>
              <a:t>odt</a:t>
            </a:r>
            <a:r>
              <a:rPr lang="en-AU" sz="2400" dirty="0"/>
              <a:t>, </a:t>
            </a:r>
            <a:r>
              <a:rPr lang="en-AU" sz="2400" dirty="0" err="1"/>
              <a:t>tsv</a:t>
            </a:r>
            <a:r>
              <a:rPr lang="en-AU" sz="2400" dirty="0"/>
              <a:t>, geojson and xml.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3270A0-55CF-46F0-9052-D77CA630A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83" y="4363624"/>
            <a:ext cx="809625" cy="942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27205E-F003-F58B-BE6A-2D3C5219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132" y="4533899"/>
            <a:ext cx="917386" cy="823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90120F-0EBC-0D12-C36B-80232DA24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250" y="4453869"/>
            <a:ext cx="809625" cy="882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98A258-B742-2EF9-0163-889AC9A49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481" y="4423788"/>
            <a:ext cx="1054329" cy="8828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E1DE40-57DE-94E0-E471-44A20E8C4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3251" y="4423788"/>
            <a:ext cx="739673" cy="9429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F1E9C9-035D-45EC-F4E6-2BE22C210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0361" y="4422512"/>
            <a:ext cx="826118" cy="8828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4B441D-B924-FBDC-7EB2-F8FE8D71DD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158" y="5688717"/>
            <a:ext cx="869405" cy="9526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49497C-BDED-2B6C-D42A-ABB0C22892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9615" y="5688717"/>
            <a:ext cx="777495" cy="9526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D169B0-D8A6-BF36-78A1-70E95F2C3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2606" y="5618973"/>
            <a:ext cx="917386" cy="9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868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5 SPREP PYOCR">
  <a:themeElements>
    <a:clrScheme name="25 SPREP PYOC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83AD"/>
      </a:accent1>
      <a:accent2>
        <a:srgbClr val="324966"/>
      </a:accent2>
      <a:accent3>
        <a:srgbClr val="3A759E"/>
      </a:accent3>
      <a:accent4>
        <a:srgbClr val="3CA19C"/>
      </a:accent4>
      <a:accent5>
        <a:srgbClr val="053780"/>
      </a:accent5>
      <a:accent6>
        <a:srgbClr val="2D577E"/>
      </a:accent6>
      <a:hlink>
        <a:srgbClr val="0000FF"/>
      </a:hlink>
      <a:folHlink>
        <a:srgbClr val="FF00FF"/>
      </a:folHlink>
    </a:clrScheme>
    <a:fontScheme name="25 SPREP PYOC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5 SPREP PYOC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5 SPREP PYOCR">
  <a:themeElements>
    <a:clrScheme name="25 SPREP PYOC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83AD"/>
      </a:accent1>
      <a:accent2>
        <a:srgbClr val="324966"/>
      </a:accent2>
      <a:accent3>
        <a:srgbClr val="3A759E"/>
      </a:accent3>
      <a:accent4>
        <a:srgbClr val="3CA19C"/>
      </a:accent4>
      <a:accent5>
        <a:srgbClr val="053780"/>
      </a:accent5>
      <a:accent6>
        <a:srgbClr val="2D577E"/>
      </a:accent6>
      <a:hlink>
        <a:srgbClr val="0000FF"/>
      </a:hlink>
      <a:folHlink>
        <a:srgbClr val="FF00FF"/>
      </a:folHlink>
    </a:clrScheme>
    <a:fontScheme name="25 SPREP PYOC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5 SPREP PYOC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291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25 SPREP PYOCR</vt:lpstr>
      <vt:lpstr>SPREP EMG Cook Islands Mission 25th – 29th July 2022</vt:lpstr>
      <vt:lpstr>What is the Cook Islands Environment Data Portal?</vt:lpstr>
      <vt:lpstr>PowerPoint Presentation</vt:lpstr>
      <vt:lpstr>Portal Building Block</vt:lpstr>
      <vt:lpstr>Dataset vs Resource</vt:lpstr>
      <vt:lpstr>Think of some potential datasets that could assist the NES team, shareholders or the public.</vt:lpstr>
      <vt:lpstr>3 easy steps to upload data</vt:lpstr>
      <vt:lpstr>Data Sharing License Levels</vt:lpstr>
      <vt:lpstr>What type of data can you upload?</vt:lpstr>
      <vt:lpstr>  Metadata</vt:lpstr>
      <vt:lpstr> Social Media</vt:lpstr>
      <vt:lpstr>Finding Data on the Portal</vt:lpstr>
      <vt:lpstr>Data Exercise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Maps &amp; Map Layout (Module 4)</dc:title>
  <dc:creator>Lagi Reupena</dc:creator>
  <cp:lastModifiedBy>Tavita Su'a</cp:lastModifiedBy>
  <cp:revision>12</cp:revision>
  <dcterms:modified xsi:type="dcterms:W3CDTF">2022-07-26T06:46:51Z</dcterms:modified>
</cp:coreProperties>
</file>